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7.xml" Type="http://schemas.openxmlformats.org/officeDocument/2006/relationships/slide" Id="rId12"/><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 name="Shape 24"/>
        <p:cNvGrpSpPr/>
        <p:nvPr/>
      </p:nvGrpSpPr>
      <p:grpSpPr>
        <a:xfrm>
          <a:off y="0" x="0"/>
          <a:ext cy="0" cx="0"/>
          <a:chOff y="0" x="0"/>
          <a:chExt cy="0" cx="0"/>
        </a:xfrm>
      </p:grpSpPr>
      <p:sp>
        <p:nvSpPr>
          <p:cNvPr id="25" name="Shape 2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6" name="Shape 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474"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9" name="Shape 9"/>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693"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gif"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1.gif"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FF"/>
        </a:solidFill>
      </p:bgPr>
    </p:bg>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474" cx="7772400"/>
          </a:xfrm>
          <a:prstGeom prst="rect">
            <a:avLst/>
          </a:prstGeom>
        </p:spPr>
        <p:txBody>
          <a:bodyPr bIns="91425" rIns="91425" lIns="91425" tIns="91425" anchor="b" anchorCtr="0">
            <a:noAutofit/>
          </a:bodyPr>
          <a:lstStyle/>
          <a:p>
            <a:pPr>
              <a:buNone/>
            </a:pPr>
            <a:r>
              <a:rPr lang="en"/>
              <a:t>Macroeconomic Equilibrium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FF"/>
        </a:solidFill>
      </p:bgPr>
    </p:bg>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Real Output and Price Level</a:t>
            </a:r>
          </a:p>
        </p:txBody>
      </p:sp>
      <p:sp>
        <p:nvSpPr>
          <p:cNvPr id="29" name="Shape 29"/>
          <p:cNvSpPr txBox="1"/>
          <p:nvPr>
            <p:ph idx="1" type="body"/>
          </p:nvPr>
        </p:nvSpPr>
        <p:spPr>
          <a:xfrm>
            <a:off y="1314975" x="268374"/>
            <a:ext cy="4967700" cx="8229600"/>
          </a:xfrm>
          <a:prstGeom prst="rect">
            <a:avLst/>
          </a:prstGeom>
        </p:spPr>
        <p:txBody>
          <a:bodyPr bIns="91425" rIns="91425" lIns="91425" tIns="91425" anchor="t" anchorCtr="0">
            <a:noAutofit/>
          </a:bodyPr>
          <a:lstStyle/>
          <a:p>
            <a:pPr rtl="0" lvl="0">
              <a:buNone/>
            </a:pPr>
            <a:r>
              <a:rPr lang="en"/>
              <a:t>Equilibrium occurs when the quantity of real output supplied is equal to real output demanded</a:t>
            </a:r>
          </a:p>
          <a:p>
            <a:pPr rtl="0" lvl="0">
              <a:buNone/>
            </a:pPr>
            <a:r>
              <a:rPr lang="en"/>
              <a:t>Real Output Qf</a:t>
            </a:r>
          </a:p>
          <a:p>
            <a:pPr>
              <a:buNone/>
            </a:pPr>
            <a:r>
              <a:rPr lang="en"/>
              <a:t>Price Level PLf</a:t>
            </a:r>
          </a:p>
        </p:txBody>
      </p:sp>
      <p:cxnSp>
        <p:nvCxnSpPr>
          <p:cNvPr id="30" name="Shape 30"/>
          <p:cNvCxnSpPr/>
          <p:nvPr/>
        </p:nvCxnSpPr>
        <p:spPr>
          <a:xfrm>
            <a:off y="3656500" x="1437175"/>
            <a:ext cy="2652599" cx="0"/>
          </a:xfrm>
          <a:prstGeom prst="straightConnector1">
            <a:avLst/>
          </a:prstGeom>
          <a:noFill/>
          <a:ln w="19050" cap="flat">
            <a:solidFill>
              <a:srgbClr val="000000"/>
            </a:solidFill>
            <a:prstDash val="solid"/>
            <a:round/>
            <a:headEnd w="lg" len="lg" type="none"/>
            <a:tailEnd w="lg" len="lg" type="none"/>
          </a:ln>
        </p:spPr>
      </p:cxnSp>
      <p:cxnSp>
        <p:nvCxnSpPr>
          <p:cNvPr id="31" name="Shape 31"/>
          <p:cNvCxnSpPr/>
          <p:nvPr/>
        </p:nvCxnSpPr>
        <p:spPr>
          <a:xfrm rot="10800000">
            <a:off y="6169325" x="1284774"/>
            <a:ext cy="0" cx="3179400"/>
          </a:xfrm>
          <a:prstGeom prst="straightConnector1">
            <a:avLst/>
          </a:prstGeom>
          <a:noFill/>
          <a:ln w="19050" cap="flat">
            <a:solidFill>
              <a:srgbClr val="000000"/>
            </a:solidFill>
            <a:prstDash val="solid"/>
            <a:round/>
            <a:headEnd w="lg" len="lg" type="none"/>
            <a:tailEnd w="lg" len="lg" type="none"/>
          </a:ln>
        </p:spPr>
      </p:cxnSp>
      <p:cxnSp>
        <p:nvCxnSpPr>
          <p:cNvPr id="32" name="Shape 32"/>
          <p:cNvCxnSpPr/>
          <p:nvPr/>
        </p:nvCxnSpPr>
        <p:spPr>
          <a:xfrm>
            <a:off y="4075975" x="1568950"/>
            <a:ext cy="1698300" cx="2765699"/>
          </a:xfrm>
          <a:prstGeom prst="straightConnector1">
            <a:avLst/>
          </a:prstGeom>
          <a:noFill/>
          <a:ln w="38100" cap="flat">
            <a:solidFill>
              <a:srgbClr val="FF0000"/>
            </a:solidFill>
            <a:prstDash val="solid"/>
            <a:round/>
            <a:headEnd w="lg" len="lg" type="none"/>
            <a:tailEnd w="lg" len="lg" type="none"/>
          </a:ln>
        </p:spPr>
      </p:cxnSp>
      <p:sp>
        <p:nvSpPr>
          <p:cNvPr id="33" name="Shape 33"/>
          <p:cNvSpPr txBox="1"/>
          <p:nvPr/>
        </p:nvSpPr>
        <p:spPr>
          <a:xfrm>
            <a:off y="5547875" x="4431825"/>
            <a:ext cy="574200" cx="679200"/>
          </a:xfrm>
          <a:prstGeom prst="rect">
            <a:avLst/>
          </a:prstGeom>
          <a:noFill/>
        </p:spPr>
        <p:txBody>
          <a:bodyPr bIns="91425" rIns="91425" lIns="91425" tIns="91425" anchor="t" anchorCtr="0">
            <a:noAutofit/>
          </a:bodyPr>
          <a:lstStyle/>
          <a:p>
            <a:pPr>
              <a:buNone/>
            </a:pPr>
            <a:r>
              <a:rPr sz="2400" lang="en"/>
              <a:t>AD</a:t>
            </a:r>
          </a:p>
        </p:txBody>
      </p:sp>
      <p:sp>
        <p:nvSpPr>
          <p:cNvPr id="34" name="Shape 34"/>
          <p:cNvSpPr/>
          <p:nvPr/>
        </p:nvSpPr>
        <p:spPr>
          <a:xfrm>
            <a:off y="3751175" x="1782700"/>
            <a:ext cy="1900475" cx="2183550"/>
          </a:xfrm>
          <a:custGeom>
            <a:pathLst>
              <a:path w="87342" extrusionOk="0" h="76019">
                <a:moveTo>
                  <a:pt y="74402" x="0"/>
                </a:moveTo>
                <a:cubicBezTo>
                  <a:pt y="74402" x="6685"/>
                  <a:pt y="77852" x="28036"/>
                  <a:pt y="74402" x="40113"/>
                </a:cubicBezTo>
                <a:cubicBezTo>
                  <a:pt y="70951" x="52190"/>
                  <a:pt y="66099" x="64590"/>
                  <a:pt y="53699" x="72462"/>
                </a:cubicBezTo>
                <a:cubicBezTo>
                  <a:pt y="41298" x="80333"/>
                  <a:pt y="8949" x="84862"/>
                  <a:pt y="0" x="87342"/>
                </a:cubicBezTo>
              </a:path>
            </a:pathLst>
          </a:custGeom>
          <a:noFill/>
          <a:ln w="38100" cap="flat">
            <a:solidFill>
              <a:srgbClr val="FF0000"/>
            </a:solidFill>
            <a:prstDash val="solid"/>
            <a:round/>
            <a:headEnd w="lg" len="lg" type="none"/>
            <a:tailEnd w="lg" len="lg" type="none"/>
          </a:ln>
        </p:spPr>
      </p:sp>
      <p:sp>
        <p:nvSpPr>
          <p:cNvPr id="35" name="Shape 35"/>
          <p:cNvSpPr txBox="1"/>
          <p:nvPr/>
        </p:nvSpPr>
        <p:spPr>
          <a:xfrm>
            <a:off y="3656500" x="4043575"/>
            <a:ext cy="574200" cx="679200"/>
          </a:xfrm>
          <a:prstGeom prst="rect">
            <a:avLst/>
          </a:prstGeom>
          <a:noFill/>
        </p:spPr>
        <p:txBody>
          <a:bodyPr bIns="91425" rIns="91425" lIns="91425" tIns="91425" anchor="t" anchorCtr="0">
            <a:noAutofit/>
          </a:bodyPr>
          <a:lstStyle/>
          <a:p>
            <a:pPr rtl="0" lvl="0">
              <a:buNone/>
            </a:pPr>
            <a:r>
              <a:rPr sz="2400" lang="en"/>
              <a:t>AS</a:t>
            </a:r>
          </a:p>
        </p:txBody>
      </p:sp>
      <p:cxnSp>
        <p:nvCxnSpPr>
          <p:cNvPr id="36" name="Shape 36"/>
          <p:cNvCxnSpPr/>
          <p:nvPr/>
        </p:nvCxnSpPr>
        <p:spPr>
          <a:xfrm>
            <a:off y="5289075" x="3542225"/>
            <a:ext cy="841200" cx="0"/>
          </a:xfrm>
          <a:prstGeom prst="straightConnector1">
            <a:avLst/>
          </a:prstGeom>
          <a:noFill/>
          <a:ln w="19050" cap="flat">
            <a:solidFill>
              <a:srgbClr val="FFFFFF"/>
            </a:solidFill>
            <a:prstDash val="solid"/>
            <a:round/>
            <a:headEnd w="lg" len="lg" type="none"/>
            <a:tailEnd w="lg" len="lg" type="none"/>
          </a:ln>
        </p:spPr>
      </p:cxnSp>
      <p:cxnSp>
        <p:nvCxnSpPr>
          <p:cNvPr id="37" name="Shape 37"/>
          <p:cNvCxnSpPr/>
          <p:nvPr/>
        </p:nvCxnSpPr>
        <p:spPr>
          <a:xfrm rot="10800000">
            <a:off y="5289075" x="1455724"/>
            <a:ext cy="0" cx="2086500"/>
          </a:xfrm>
          <a:prstGeom prst="straightConnector1">
            <a:avLst/>
          </a:prstGeom>
          <a:noFill/>
          <a:ln w="19050" cap="flat">
            <a:solidFill>
              <a:srgbClr val="FFFFFF"/>
            </a:solidFill>
            <a:prstDash val="solid"/>
            <a:round/>
            <a:headEnd w="lg" len="lg" type="none"/>
            <a:tailEnd w="lg" len="lg" type="none"/>
          </a:ln>
        </p:spPr>
      </p:cxnSp>
      <p:sp>
        <p:nvSpPr>
          <p:cNvPr id="38" name="Shape 38"/>
          <p:cNvSpPr txBox="1"/>
          <p:nvPr/>
        </p:nvSpPr>
        <p:spPr>
          <a:xfrm>
            <a:off y="5001975" x="776525"/>
            <a:ext cy="574200" cx="679200"/>
          </a:xfrm>
          <a:prstGeom prst="rect">
            <a:avLst/>
          </a:prstGeom>
          <a:noFill/>
        </p:spPr>
        <p:txBody>
          <a:bodyPr bIns="91425" rIns="91425" lIns="91425" tIns="91425" anchor="t" anchorCtr="0">
            <a:noAutofit/>
          </a:bodyPr>
          <a:lstStyle/>
          <a:p>
            <a:pPr rtl="0" lvl="0">
              <a:buNone/>
            </a:pPr>
            <a:r>
              <a:rPr sz="2400" lang="en"/>
              <a:t>PLf</a:t>
            </a:r>
          </a:p>
        </p:txBody>
      </p:sp>
      <p:sp>
        <p:nvSpPr>
          <p:cNvPr id="39" name="Shape 39"/>
          <p:cNvSpPr txBox="1"/>
          <p:nvPr/>
        </p:nvSpPr>
        <p:spPr>
          <a:xfrm>
            <a:off y="6169325" x="3202625"/>
            <a:ext cy="574200" cx="679200"/>
          </a:xfrm>
          <a:prstGeom prst="rect">
            <a:avLst/>
          </a:prstGeom>
          <a:noFill/>
        </p:spPr>
        <p:txBody>
          <a:bodyPr bIns="91425" rIns="91425" lIns="91425" tIns="91425" anchor="t" anchorCtr="0">
            <a:noAutofit/>
          </a:bodyPr>
          <a:lstStyle/>
          <a:p>
            <a:pPr rtl="0" lvl="0">
              <a:buNone/>
            </a:pPr>
            <a:r>
              <a:rPr sz="2400" lang="en"/>
              <a:t>Qf</a:t>
            </a:r>
          </a:p>
        </p:txBody>
      </p:sp>
      <p:sp>
        <p:nvSpPr>
          <p:cNvPr id="40" name="Shape 40"/>
          <p:cNvSpPr txBox="1"/>
          <p:nvPr/>
        </p:nvSpPr>
        <p:spPr>
          <a:xfrm>
            <a:off y="6169325" x="4464175"/>
            <a:ext cy="574200" cx="1625400"/>
          </a:xfrm>
          <a:prstGeom prst="rect">
            <a:avLst/>
          </a:prstGeom>
          <a:noFill/>
        </p:spPr>
        <p:txBody>
          <a:bodyPr bIns="91425" rIns="91425" lIns="91425" tIns="91425" anchor="t" anchorCtr="0">
            <a:noAutofit/>
          </a:bodyPr>
          <a:lstStyle/>
          <a:p>
            <a:pPr rtl="0" lvl="0">
              <a:buNone/>
            </a:pPr>
            <a:r>
              <a:rPr sz="2400" lang="en"/>
              <a:t>Real GDP</a:t>
            </a:r>
          </a:p>
        </p:txBody>
      </p:sp>
      <p:sp>
        <p:nvSpPr>
          <p:cNvPr id="41" name="Shape 41"/>
          <p:cNvSpPr txBox="1"/>
          <p:nvPr/>
        </p:nvSpPr>
        <p:spPr>
          <a:xfrm>
            <a:off y="3511725" x="457200"/>
            <a:ext cy="574200" cx="1463699"/>
          </a:xfrm>
          <a:prstGeom prst="rect">
            <a:avLst/>
          </a:prstGeom>
          <a:noFill/>
        </p:spPr>
        <p:txBody>
          <a:bodyPr bIns="91425" rIns="91425" lIns="91425" tIns="91425" anchor="t" anchorCtr="0">
            <a:noAutofit/>
          </a:bodyPr>
          <a:lstStyle/>
          <a:p>
            <a:pPr rtl="0" lvl="0">
              <a:buNone/>
            </a:pPr>
            <a:r>
              <a:rPr sz="2400" lang="en"/>
              <a:t>Price Level</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FF"/>
        </a:solidFill>
      </p:bgPr>
    </p:bg>
    <p:spTree>
      <p:nvGrpSpPr>
        <p:cNvPr id="45" name="Shape 45"/>
        <p:cNvGrpSpPr/>
        <p:nvPr/>
      </p:nvGrpSpPr>
      <p:grpSpPr>
        <a:xfrm>
          <a:off y="0" x="0"/>
          <a:ext cy="0" cx="0"/>
          <a:chOff y="0" x="0"/>
          <a:chExt cy="0" cx="0"/>
        </a:xfrm>
      </p:grpSpPr>
      <p:sp>
        <p:nvSpPr>
          <p:cNvPr id="46" name="Shape 46"/>
          <p:cNvSpPr txBox="1"/>
          <p:nvPr>
            <p:ph type="title"/>
          </p:nvPr>
        </p:nvSpPr>
        <p:spPr>
          <a:xfrm>
            <a:off y="274637" x="457199"/>
            <a:ext cy="1143000" cx="8229600"/>
          </a:xfrm>
          <a:prstGeom prst="rect">
            <a:avLst/>
          </a:prstGeom>
        </p:spPr>
        <p:txBody>
          <a:bodyPr bIns="91425" rIns="91425" lIns="91425" tIns="91425" anchor="b" anchorCtr="0">
            <a:noAutofit/>
          </a:bodyPr>
          <a:lstStyle/>
          <a:p>
            <a:pPr>
              <a:buNone/>
            </a:pPr>
            <a:r>
              <a:rPr lang="en"/>
              <a:t>Short and Long Run</a:t>
            </a:r>
          </a:p>
        </p:txBody>
      </p:sp>
      <p:sp>
        <p:nvSpPr>
          <p:cNvPr id="47" name="Shape 47"/>
          <p:cNvSpPr txBox="1"/>
          <p:nvPr>
            <p:ph idx="1" type="body"/>
          </p:nvPr>
        </p:nvSpPr>
        <p:spPr>
          <a:xfrm>
            <a:off y="1527020" x="125250"/>
            <a:ext cy="4967700" cx="8893499"/>
          </a:xfrm>
          <a:prstGeom prst="rect">
            <a:avLst/>
          </a:prstGeom>
          <a:noFill/>
          <a:ln>
            <a:noFill/>
          </a:ln>
        </p:spPr>
        <p:txBody>
          <a:bodyPr bIns="91425" rIns="91425" lIns="91425" tIns="91425" anchor="t" anchorCtr="0">
            <a:noAutofit/>
          </a:bodyPr>
          <a:lstStyle/>
          <a:p>
            <a:pPr algn="l" rtl="0" lvl="0">
              <a:spcBef>
                <a:spcPts val="600"/>
              </a:spcBef>
              <a:buNone/>
            </a:pPr>
            <a:r>
              <a:rPr lang="en">
                <a:solidFill>
                  <a:srgbClr val="000000"/>
                </a:solidFill>
              </a:rPr>
              <a:t>
</a:t>
            </a:r>
            <a:r>
              <a:rPr sz="2400" lang="en">
                <a:solidFill>
                  <a:srgbClr val="000000"/>
                </a:solidFill>
                <a:latin typeface="Times New Roman"/>
                <a:ea typeface="Times New Roman"/>
                <a:cs typeface="Times New Roman"/>
                <a:sym typeface="Times New Roman"/>
              </a:rPr>
              <a:t>Short run EQ occurs when the SRAS intersects with the SRAD</a:t>
            </a:r>
          </a:p>
          <a:p>
            <a:pPr algn="l" rtl="0" lvl="0">
              <a:spcBef>
                <a:spcPts val="600"/>
              </a:spcBef>
              <a:buNone/>
            </a:pPr>
            <a:r>
              <a:rPr sz="2400" lang="en">
                <a:solidFill>
                  <a:srgbClr val="000000"/>
                </a:solidFill>
                <a:latin typeface="Times New Roman"/>
                <a:ea typeface="Times New Roman"/>
                <a:cs typeface="Times New Roman"/>
                <a:sym typeface="Times New Roman"/>
              </a:rPr>
              <a:t>Shows the short term effects of the</a:t>
            </a:r>
          </a:p>
          <a:p>
            <a:pPr algn="l" rtl="0" lvl="0">
              <a:spcBef>
                <a:spcPts val="600"/>
              </a:spcBef>
              <a:buNone/>
            </a:pPr>
            <a:r>
              <a:rPr sz="2400" lang="en">
                <a:solidFill>
                  <a:srgbClr val="000000"/>
                </a:solidFill>
                <a:latin typeface="Times New Roman"/>
                <a:ea typeface="Times New Roman"/>
                <a:cs typeface="Times New Roman"/>
                <a:sym typeface="Times New Roman"/>
              </a:rPr>
              <a:t>Market and business decisions.</a:t>
            </a:r>
          </a:p>
          <a:p>
            <a:pPr algn="l" rtl="0" lvl="0">
              <a:spcBef>
                <a:spcPts val="600"/>
              </a:spcBef>
              <a:buNone/>
            </a:pPr>
            <a:r>
              <a:rPr sz="2400" lang="en">
                <a:solidFill>
                  <a:srgbClr val="000000"/>
                </a:solidFill>
                <a:latin typeface="Times New Roman"/>
                <a:ea typeface="Times New Roman"/>
                <a:cs typeface="Times New Roman"/>
                <a:sym typeface="Times New Roman"/>
              </a:rPr>
              <a:t>Some factors are variable and others are </a:t>
            </a:r>
          </a:p>
          <a:p>
            <a:pPr algn="l" rtl="0">
              <a:spcBef>
                <a:spcPts val="600"/>
              </a:spcBef>
              <a:buNone/>
            </a:pPr>
            <a:r>
              <a:rPr sz="2400" lang="en">
                <a:solidFill>
                  <a:srgbClr val="000000"/>
                </a:solidFill>
                <a:latin typeface="Times New Roman"/>
                <a:ea typeface="Times New Roman"/>
                <a:cs typeface="Times New Roman"/>
                <a:sym typeface="Times New Roman"/>
              </a:rPr>
              <a:t>fixed</a:t>
            </a:r>
          </a:p>
        </p:txBody>
      </p:sp>
      <p:sp>
        <p:nvSpPr>
          <p:cNvPr id="48" name="Shape 48"/>
          <p:cNvSpPr/>
          <p:nvPr/>
        </p:nvSpPr>
        <p:spPr>
          <a:xfrm>
            <a:off y="2805735" x="5522963"/>
            <a:ext cy="3688984" cx="2867361"/>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FF"/>
        </a:solidFill>
      </p:bgPr>
    </p:bg>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Short and Long Run</a:t>
            </a:r>
          </a:p>
        </p:txBody>
      </p:sp>
      <p:sp>
        <p:nvSpPr>
          <p:cNvPr id="54" name="Shape 54"/>
          <p:cNvSpPr txBox="1"/>
          <p:nvPr>
            <p:ph idx="1" type="body"/>
          </p:nvPr>
        </p:nvSpPr>
        <p:spPr>
          <a:xfrm>
            <a:off y="1519325" x="457200"/>
            <a:ext cy="4967700" cx="8229600"/>
          </a:xfrm>
          <a:prstGeom prst="rect">
            <a:avLst/>
          </a:prstGeom>
          <a:noFill/>
          <a:ln w="9525" cap="flat">
            <a:solidFill>
              <a:schemeClr val="lt1"/>
            </a:solidFill>
            <a:prstDash val="solid"/>
            <a:round/>
            <a:headEnd w="med" len="med" type="none"/>
            <a:tailEnd w="med" len="med" type="none"/>
          </a:ln>
        </p:spPr>
        <p:txBody>
          <a:bodyPr bIns="91425" rIns="91425" lIns="91425" tIns="91425" anchor="t" anchorCtr="0">
            <a:noAutofit/>
          </a:bodyPr>
          <a:lstStyle/>
          <a:p>
            <a:pPr algn="l" rtl="0">
              <a:spcBef>
                <a:spcPts val="600"/>
              </a:spcBef>
              <a:buNone/>
            </a:pPr>
            <a:r>
              <a:rPr lang="en">
                <a:solidFill>
                  <a:srgbClr val="000000"/>
                </a:solidFill>
              </a:rPr>
              <a:t>
</a:t>
            </a:r>
            <a:r>
              <a:rPr sz="2400" lang="en">
                <a:solidFill>
                  <a:srgbClr val="000000"/>
                </a:solidFill>
                <a:latin typeface="Times New Roman"/>
                <a:ea typeface="Times New Roman"/>
                <a:cs typeface="Times New Roman"/>
                <a:sym typeface="Times New Roman"/>
              </a:rPr>
              <a:t>Long Run EQ </a:t>
            </a:r>
            <a:r>
              <a:rPr sz="2400" lang="en">
                <a:solidFill>
                  <a:srgbClr val="000000"/>
                </a:solidFill>
                <a:latin typeface="Times New Roman"/>
                <a:ea typeface="Times New Roman"/>
                <a:cs typeface="Times New Roman"/>
                <a:sym typeface="Times New Roman"/>
              </a:rPr>
              <a:t>is the period when the general price level, contractual wage rates, and expectations adjust fully to the state of the economy, in contrast to the short run when these variables may not fully adjust.</a:t>
            </a:r>
          </a:p>
        </p:txBody>
      </p:sp>
      <p:sp>
        <p:nvSpPr>
          <p:cNvPr id="55" name="Shape 55"/>
          <p:cNvSpPr/>
          <p:nvPr/>
        </p:nvSpPr>
        <p:spPr>
          <a:xfrm>
            <a:off y="3471005" x="5141605"/>
            <a:ext cy="2839969" cx="2842918"/>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FF"/>
        </a:solidFill>
      </p:bgPr>
    </p:bg>
    <p:spTree>
      <p:nvGrpSpPr>
        <p:cNvPr id="59" name="Shape 59"/>
        <p:cNvGrpSpPr/>
        <p:nvPr/>
      </p:nvGrpSpPr>
      <p:grpSpPr>
        <a:xfrm>
          <a:off y="0" x="0"/>
          <a:ext cy="0" cx="0"/>
          <a:chOff y="0" x="0"/>
          <a:chExt cy="0" cx="0"/>
        </a:xfrm>
      </p:grpSpPr>
      <p:sp>
        <p:nvSpPr>
          <p:cNvPr id="60" name="Shape 60"/>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Actual vs Full Employment Output</a:t>
            </a:r>
          </a:p>
        </p:txBody>
      </p:sp>
      <p:sp>
        <p:nvSpPr>
          <p:cNvPr id="61" name="Shape 6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
</a:t>
            </a:r>
            <a:r>
              <a:rPr lang="en"/>
              <a:t>  </a:t>
            </a:r>
          </a:p>
        </p:txBody>
      </p:sp>
      <p:sp>
        <p:nvSpPr>
          <p:cNvPr id="62" name="Shape 62"/>
          <p:cNvSpPr txBox="1"/>
          <p:nvPr/>
        </p:nvSpPr>
        <p:spPr>
          <a:xfrm>
            <a:off y="80550" x="222250"/>
            <a:ext cy="6696900" cx="8339999"/>
          </a:xfrm>
          <a:prstGeom prst="rect">
            <a:avLst/>
          </a:prstGeom>
        </p:spPr>
        <p:txBody>
          <a:bodyPr bIns="91425" rIns="91425" lIns="91425" tIns="91425" anchor="ctr" anchorCtr="0">
            <a:noAutofit/>
          </a:bodyPr>
          <a:lstStyle/>
          <a:p>
            <a:pPr rtl="0" lvl="0" indent="-419100" marL="457200">
              <a:spcBef>
                <a:spcPts val="600"/>
              </a:spcBef>
              <a:buClr>
                <a:schemeClr val="dk1"/>
              </a:buClr>
              <a:buSzPct val="166666"/>
              <a:buFont typeface="Arial"/>
              <a:buChar char="•"/>
            </a:pPr>
            <a:r>
              <a:rPr sz="3000" lang="en">
                <a:solidFill>
                  <a:schemeClr val="dk1"/>
                </a:solidFill>
              </a:rPr>
              <a:t>Full employment output is the theoretical output of a nation that is producing to its full extent.</a:t>
            </a:r>
          </a:p>
          <a:p>
            <a:pPr rtl="0" lvl="1" indent="-381000" marL="914400">
              <a:spcBef>
                <a:spcPts val="480"/>
              </a:spcBef>
              <a:buClr>
                <a:schemeClr val="dk1"/>
              </a:buClr>
              <a:buSzPct val="100000"/>
              <a:buFont typeface="Courier New"/>
              <a:buChar char="o"/>
            </a:pPr>
            <a:r>
              <a:rPr sz="2400" lang="en">
                <a:solidFill>
                  <a:schemeClr val="dk1"/>
                </a:solidFill>
              </a:rPr>
              <a:t>Full utilization of all equipment and machinery.</a:t>
            </a:r>
          </a:p>
          <a:p>
            <a:pPr rtl="0" lvl="1" indent="-381000" marL="914400">
              <a:spcBef>
                <a:spcPts val="480"/>
              </a:spcBef>
              <a:buClr>
                <a:schemeClr val="dk1"/>
              </a:buClr>
              <a:buSzPct val="100000"/>
              <a:buFont typeface="Courier New"/>
              <a:buChar char="o"/>
            </a:pPr>
            <a:r>
              <a:rPr sz="2400" lang="en">
                <a:solidFill>
                  <a:schemeClr val="dk1"/>
                </a:solidFill>
              </a:rPr>
              <a:t>100% employment</a:t>
            </a:r>
          </a:p>
          <a:p>
            <a:r>
              <a:t/>
            </a:r>
          </a:p>
          <a:p>
            <a:pPr rtl="0" lvl="0" indent="-317500" marL="457200">
              <a:spcBef>
                <a:spcPts val="480"/>
              </a:spcBef>
              <a:buClr>
                <a:srgbClr val="000000"/>
              </a:buClr>
              <a:buSzPct val="77777"/>
              <a:buFont typeface="Arial"/>
              <a:buChar char="•"/>
            </a:pPr>
            <a:r>
              <a:rPr sz="3000" lang="en">
                <a:solidFill>
                  <a:schemeClr val="dk1"/>
                </a:solidFill>
              </a:rPr>
              <a:t>This shows how much a country can theoretically produce, however actual employment output is a percentage of the total possible output.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FF"/>
        </a:solidFill>
      </p:bgPr>
    </p:bg>
    <p:spTree>
      <p:nvGrpSpPr>
        <p:cNvPr id="66" name="Shape 66"/>
        <p:cNvGrpSpPr/>
        <p:nvPr/>
      </p:nvGrpSpPr>
      <p:grpSpPr>
        <a:xfrm>
          <a:off y="0" x="0"/>
          <a:ext cy="0" cx="0"/>
          <a:chOff y="0" x="0"/>
          <a:chExt cy="0" cx="0"/>
        </a:xfrm>
      </p:grpSpPr>
      <p:sp>
        <p:nvSpPr>
          <p:cNvPr id="67" name="Shape 6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Actual vs Full Employment Output</a:t>
            </a:r>
          </a:p>
        </p:txBody>
      </p:sp>
      <p:sp>
        <p:nvSpPr>
          <p:cNvPr id="68" name="Shape 6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Actual unemployment output show the true production capabilities of a nation.</a:t>
            </a:r>
          </a:p>
          <a:p>
            <a:pPr rtl="0" lvl="0" indent="-419100" marL="457200">
              <a:buClr>
                <a:schemeClr val="dk1"/>
              </a:buClr>
              <a:buSzPct val="166666"/>
              <a:buFont typeface="Arial"/>
              <a:buChar char="•"/>
            </a:pPr>
            <a:r>
              <a:rPr lang="en"/>
              <a:t>Actual unemployment takes into account the percent of total equipment and machinery being utilized as well as the percent of the total work force that is employed.  </a:t>
            </a:r>
          </a:p>
          <a:p>
            <a:pPr rtl="0" lvl="0" indent="-419100" marL="457200">
              <a:buClr>
                <a:schemeClr val="dk1"/>
              </a:buClr>
              <a:buSzPct val="166666"/>
              <a:buFont typeface="Arial"/>
              <a:buChar char="•"/>
            </a:pPr>
            <a:r>
              <a:rPr lang="en"/>
              <a:t>By using these percentages, the total percent of full employment output can be determined.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FF"/>
        </a:solidFill>
      </p:bgPr>
    </p:bg>
    <p:spTree>
      <p:nvGrpSpPr>
        <p:cNvPr id="72" name="Shape 72"/>
        <p:cNvGrpSpPr/>
        <p:nvPr/>
      </p:nvGrpSpPr>
      <p:grpSpPr>
        <a:xfrm>
          <a:off y="0" x="0"/>
          <a:ext cy="0" cx="0"/>
          <a:chOff y="0" x="0"/>
          <a:chExt cy="0" cx="0"/>
        </a:xfrm>
      </p:grpSpPr>
      <p:sp>
        <p:nvSpPr>
          <p:cNvPr id="73" name="Shape 73"/>
          <p:cNvSpPr txBox="1"/>
          <p:nvPr>
            <p:ph type="title"/>
          </p:nvPr>
        </p:nvSpPr>
        <p:spPr>
          <a:xfrm>
            <a:off y="116276" x="360800"/>
            <a:ext cy="750600" cx="8229600"/>
          </a:xfrm>
          <a:prstGeom prst="rect">
            <a:avLst/>
          </a:prstGeom>
        </p:spPr>
        <p:txBody>
          <a:bodyPr bIns="91425" rIns="91425" lIns="91425" tIns="91425" anchor="b" anchorCtr="0">
            <a:noAutofit/>
          </a:bodyPr>
          <a:lstStyle/>
          <a:p>
            <a:pPr>
              <a:buNone/>
            </a:pPr>
            <a:r>
              <a:rPr lang="en"/>
              <a:t>Economic Fluctuations</a:t>
            </a:r>
          </a:p>
        </p:txBody>
      </p:sp>
      <p:sp>
        <p:nvSpPr>
          <p:cNvPr id="74" name="Shape 74"/>
          <p:cNvSpPr txBox="1"/>
          <p:nvPr>
            <p:ph idx="1" type="body"/>
          </p:nvPr>
        </p:nvSpPr>
        <p:spPr>
          <a:xfrm>
            <a:off y="866876" x="360799"/>
            <a:ext cy="5759400" cx="85119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Economies experience expansionary and recessionary periods</a:t>
            </a:r>
          </a:p>
          <a:p>
            <a:pPr rtl="0" lvl="0" indent="-419100" marL="457200">
              <a:buClr>
                <a:schemeClr val="dk1"/>
              </a:buClr>
              <a:buSzPct val="166666"/>
              <a:buFont typeface="Arial"/>
              <a:buChar char="•"/>
            </a:pPr>
            <a:r>
              <a:rPr lang="en"/>
              <a:t>Caused by disturbances in the economy</a:t>
            </a:r>
          </a:p>
          <a:p>
            <a:pPr rtl="0" lvl="1" indent="-381000" marL="914400">
              <a:buClr>
                <a:schemeClr val="dk1"/>
              </a:buClr>
              <a:buSzPct val="80000"/>
              <a:buFont typeface="Courier New"/>
              <a:buChar char="o"/>
            </a:pPr>
            <a:r>
              <a:rPr lang="en"/>
              <a:t>inflation &amp; deflation</a:t>
            </a:r>
          </a:p>
          <a:p>
            <a:pPr rtl="0" lvl="1" indent="-381000" marL="914400">
              <a:buClr>
                <a:schemeClr val="dk1"/>
              </a:buClr>
              <a:buSzPct val="80000"/>
              <a:buFont typeface="Courier New"/>
              <a:buChar char="o"/>
            </a:pPr>
            <a:r>
              <a:rPr lang="en"/>
              <a:t>shifts in AD or AS</a:t>
            </a:r>
          </a:p>
          <a:p>
            <a:pPr rtl="0" lvl="0" indent="-419100" marL="457200">
              <a:buClr>
                <a:schemeClr val="dk1"/>
              </a:buClr>
              <a:buSzPct val="166666"/>
              <a:buFont typeface="Arial"/>
              <a:buChar char="•"/>
            </a:pPr>
            <a:r>
              <a:rPr lang="en"/>
              <a:t>A surge in spending </a:t>
            </a:r>
          </a:p>
          <a:p>
            <a:pPr rtl="0" lvl="0" indent="-419100" marL="457200">
              <a:buClr>
                <a:schemeClr val="dk1"/>
              </a:buClr>
              <a:buSzPct val="166666"/>
              <a:buFont typeface="Arial"/>
              <a:buChar char="•"/>
            </a:pPr>
            <a:r>
              <a:rPr lang="en"/>
              <a:t>Changes in technology</a:t>
            </a:r>
          </a:p>
          <a:p>
            <a:pPr rtl="0" lvl="0" indent="-419100" marL="457200">
              <a:buClr>
                <a:schemeClr val="dk1"/>
              </a:buClr>
              <a:buSzPct val="166666"/>
              <a:buFont typeface="Arial"/>
              <a:buChar char="•"/>
            </a:pPr>
            <a:r>
              <a:rPr lang="en"/>
              <a:t>changes in interest rates</a:t>
            </a:r>
          </a:p>
          <a:p>
            <a:pPr rtl="0" lvl="1" indent="-381000" marL="914400">
              <a:buClr>
                <a:schemeClr val="dk1"/>
              </a:buClr>
              <a:buSzPct val="80000"/>
              <a:buFont typeface="Courier New"/>
              <a:buChar char="o"/>
            </a:pPr>
            <a:r>
              <a:rPr lang="en"/>
              <a:t>basically, AD and AS shifters cause economic fluctuations</a:t>
            </a:r>
          </a:p>
          <a:p>
            <a:r>
              <a:t/>
            </a:r>
          </a:p>
          <a:p>
            <a:pPr rtl="0" lvl="0">
              <a:buNone/>
            </a:pPr>
            <a:r>
              <a:rPr lang="en"/>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